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8" r:id="rId2"/>
    <p:sldId id="261" r:id="rId3"/>
    <p:sldId id="262" r:id="rId4"/>
    <p:sldId id="263" r:id="rId5"/>
    <p:sldId id="260" r:id="rId6"/>
    <p:sldId id="264" r:id="rId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630"/>
    <p:restoredTop sz="96663"/>
  </p:normalViewPr>
  <p:slideViewPr>
    <p:cSldViewPr snapToGrid="0" snapToObjects="1">
      <p:cViewPr varScale="1">
        <p:scale>
          <a:sx n="120" d="100"/>
          <a:sy n="120" d="100"/>
        </p:scale>
        <p:origin x="684" y="96"/>
      </p:cViewPr>
      <p:guideLst/>
    </p:cSldViewPr>
  </p:slideViewPr>
  <p:outlineViewPr>
    <p:cViewPr>
      <p:scale>
        <a:sx n="33" d="100"/>
        <a:sy n="33" d="100"/>
      </p:scale>
      <p:origin x="0" y="-5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25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5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89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8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4"/>
          <p:cNvSpPr/>
          <p:nvPr/>
        </p:nvSpPr>
        <p:spPr>
          <a:xfrm>
            <a:off x="10336694" y="0"/>
            <a:ext cx="1855305" cy="6858000"/>
          </a:xfrm>
          <a:prstGeom prst="rect">
            <a:avLst/>
          </a:prstGeom>
          <a:solidFill>
            <a:srgbClr val="1A1A4C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" name="Picture 15" descr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858493"/>
            <a:ext cx="9987148" cy="685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icture 16" descr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470" y="285262"/>
            <a:ext cx="1431753" cy="26288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755073" y="574985"/>
            <a:ext cx="8823643" cy="5601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rgbClr val="1A1A4C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755073" y="2030577"/>
            <a:ext cx="8823643" cy="38844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D94747"/>
              </a:buClr>
              <a:buSzPct val="80000"/>
              <a:buFontTx/>
              <a:buChar char="▪"/>
              <a:defRPr sz="2400">
                <a:solidFill>
                  <a:srgbClr val="1A1A4C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731519" indent="-274319">
              <a:buClr>
                <a:srgbClr val="D94747"/>
              </a:buClr>
              <a:buSzPct val="80000"/>
              <a:buFontTx/>
              <a:buChar char="▪"/>
              <a:defRPr sz="2400">
                <a:solidFill>
                  <a:srgbClr val="1A1A4C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1257300" indent="-342900">
              <a:buClr>
                <a:srgbClr val="D94747"/>
              </a:buClr>
              <a:buSzPct val="80000"/>
              <a:buFontTx/>
              <a:buChar char="▪"/>
              <a:defRPr sz="2400">
                <a:solidFill>
                  <a:srgbClr val="1A1A4C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676400" indent="-304800">
              <a:buClr>
                <a:srgbClr val="D94747"/>
              </a:buClr>
              <a:buSzPct val="80000"/>
              <a:buFontTx/>
              <a:buChar char="▪"/>
              <a:defRPr sz="2400">
                <a:solidFill>
                  <a:srgbClr val="1A1A4C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2133600" indent="-304800">
              <a:buClr>
                <a:srgbClr val="D94747"/>
              </a:buClr>
              <a:buSzPct val="80000"/>
              <a:buFontTx/>
              <a:buChar char="▪"/>
              <a:defRPr sz="2400">
                <a:solidFill>
                  <a:srgbClr val="1A1A4C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traight Connector 4"/>
          <p:cNvSpPr/>
          <p:nvPr/>
        </p:nvSpPr>
        <p:spPr>
          <a:xfrm>
            <a:off x="865431" y="346840"/>
            <a:ext cx="695356" cy="1"/>
          </a:xfrm>
          <a:prstGeom prst="line">
            <a:avLst/>
          </a:prstGeom>
          <a:ln w="22225">
            <a:solidFill>
              <a:srgbClr val="D9474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755650" y="1242301"/>
            <a:ext cx="8823325" cy="5601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2400">
                <a:solidFill>
                  <a:srgbClr val="6671B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606" y="6445615"/>
            <a:ext cx="307440" cy="307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14"/>
          <p:cNvSpPr/>
          <p:nvPr/>
        </p:nvSpPr>
        <p:spPr>
          <a:xfrm>
            <a:off x="10336694" y="0"/>
            <a:ext cx="1855305" cy="6858000"/>
          </a:xfrm>
          <a:prstGeom prst="rect">
            <a:avLst/>
          </a:prstGeom>
          <a:solidFill>
            <a:srgbClr val="1A1A4C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0" name="Picture 15" descr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858493"/>
            <a:ext cx="9987148" cy="685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Picture 16" descr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470" y="285262"/>
            <a:ext cx="1431753" cy="26288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755073" y="574985"/>
            <a:ext cx="8823643" cy="5601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rgbClr val="1A1A4C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xfrm>
            <a:off x="755073" y="2030577"/>
            <a:ext cx="8823643" cy="3884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400">
                <a:solidFill>
                  <a:srgbClr val="1A1A4C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1A1A4C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1A1A4C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676400" indent="-304800">
              <a:buSzPct val="80000"/>
              <a:buFontTx/>
              <a:buChar char="▪"/>
              <a:defRPr sz="2400">
                <a:solidFill>
                  <a:srgbClr val="1A1A4C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2133600" indent="-304800">
              <a:buSzPct val="80000"/>
              <a:buFontTx/>
              <a:buChar char="▪"/>
              <a:defRPr sz="2400">
                <a:solidFill>
                  <a:srgbClr val="1A1A4C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traight Connector 4"/>
          <p:cNvSpPr/>
          <p:nvPr/>
        </p:nvSpPr>
        <p:spPr>
          <a:xfrm>
            <a:off x="865431" y="346840"/>
            <a:ext cx="695356" cy="1"/>
          </a:xfrm>
          <a:prstGeom prst="line">
            <a:avLst/>
          </a:prstGeom>
          <a:ln w="22225">
            <a:solidFill>
              <a:srgbClr val="D9474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755650" y="1242301"/>
            <a:ext cx="8823325" cy="5601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2400">
                <a:solidFill>
                  <a:srgbClr val="6671B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606" y="6445615"/>
            <a:ext cx="307440" cy="307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/>
          <p:nvPr/>
        </p:nvSpPr>
        <p:spPr>
          <a:xfrm>
            <a:off x="10336694" y="0"/>
            <a:ext cx="1855305" cy="6858000"/>
          </a:xfrm>
          <a:prstGeom prst="rect">
            <a:avLst/>
          </a:prstGeom>
          <a:solidFill>
            <a:srgbClr val="1A1A4C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Picture 15" descr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858493"/>
            <a:ext cx="9987148" cy="685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16" descr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470" y="285262"/>
            <a:ext cx="1431753" cy="2628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47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Picture 30" descr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20470"/>
            <a:ext cx="9987148" cy="56146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6671B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Blac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xfrm>
            <a:off x="755071" y="574985"/>
            <a:ext cx="9698983" cy="56013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621791">
              <a:defRPr sz="2720"/>
            </a:pPr>
            <a:r>
              <a:rPr lang="en-US" sz="2800" dirty="0"/>
              <a:t>Pain in the Nation: Alcohol, Drug, and Suicide Epidemics</a:t>
            </a:r>
            <a:br>
              <a:rPr lang="en-US" sz="2800" dirty="0"/>
            </a:br>
            <a:r>
              <a:rPr lang="en-US" sz="2800" b="1" i="1" dirty="0">
                <a:sym typeface="Avenir Medium"/>
              </a:rPr>
              <a:t>Special Feature: COVID-19 and Trauma</a:t>
            </a:r>
            <a:br>
              <a:rPr lang="en-US" sz="2800" dirty="0">
                <a:sym typeface="Avenir Medium"/>
              </a:rPr>
            </a:br>
            <a:endParaRPr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7A230-161D-A744-96FF-54870B50C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748243" y="2006933"/>
            <a:ext cx="1355564" cy="1888658"/>
          </a:xfrm>
          <a:prstGeom prst="rect">
            <a:avLst/>
          </a:prstGeom>
        </p:spPr>
      </p:pic>
      <p:sp>
        <p:nvSpPr>
          <p:cNvPr id="152" name="Text Placeholder 3"/>
          <p:cNvSpPr>
            <a:spLocks noGrp="1"/>
          </p:cNvSpPr>
          <p:nvPr>
            <p:ph type="body" idx="21"/>
          </p:nvPr>
        </p:nvSpPr>
        <p:spPr>
          <a:xfrm>
            <a:off x="755072" y="1457800"/>
            <a:ext cx="7797060" cy="5601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  <a:defRPr sz="2400">
                <a:solidFill>
                  <a:srgbClr val="6671B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/>
              <a:t>May</a:t>
            </a:r>
            <a:r>
              <a:rPr lang="en-US" sz="2400" dirty="0"/>
              <a:t> 2021</a:t>
            </a:r>
            <a:endParaRPr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10D17-6F32-5649-A4AA-E0DE374F7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243" y="3994581"/>
            <a:ext cx="1355564" cy="1720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D0A28-F76A-CD4D-BABB-9429ABBC2B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71" y="2079118"/>
            <a:ext cx="2727431" cy="3498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01CED-6527-B84C-8794-53413EA7DD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263" y="2056428"/>
            <a:ext cx="4593449" cy="35207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9A9EB-FF16-EF4C-ADE4-30DA45208A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080" y="3159888"/>
            <a:ext cx="4034117" cy="2932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C3CB17-E619-844D-990E-B516A7C1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574985"/>
            <a:ext cx="9558304" cy="560133"/>
          </a:xfrm>
        </p:spPr>
        <p:txBody>
          <a:bodyPr>
            <a:noAutofit/>
          </a:bodyPr>
          <a:lstStyle/>
          <a:p>
            <a:r>
              <a:rPr lang="en-US" sz="2800" dirty="0"/>
              <a:t>COVID-19 and Trauma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D8FD7-F078-3C42-92C9-6CF2245A7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073" y="1135118"/>
            <a:ext cx="9558304" cy="4779927"/>
          </a:xfrm>
        </p:spPr>
        <p:txBody>
          <a:bodyPr/>
          <a:lstStyle/>
          <a:p>
            <a:r>
              <a:rPr lang="en-US" sz="2000" i="1" dirty="0"/>
              <a:t>Direct illness, trauma and grief from COVID  </a:t>
            </a:r>
            <a:r>
              <a:rPr lang="en-US" sz="2000" b="1" dirty="0"/>
              <a:t>+</a:t>
            </a:r>
            <a:r>
              <a:rPr lang="en-US" sz="2000" dirty="0"/>
              <a:t>  </a:t>
            </a:r>
            <a:r>
              <a:rPr lang="en-US" sz="2000" i="1" dirty="0"/>
              <a:t>indirect stress from financial strain, social isolation, learning loss, disruption of support services and healthcare</a:t>
            </a:r>
            <a:r>
              <a:rPr lang="en-US" sz="2000" dirty="0"/>
              <a:t>, </a:t>
            </a:r>
            <a:r>
              <a:rPr lang="en-US" sz="2000" dirty="0" err="1"/>
              <a:t>etc</a:t>
            </a:r>
            <a:r>
              <a:rPr lang="en-US" sz="2000" dirty="0"/>
              <a:t>  </a:t>
            </a:r>
            <a:r>
              <a:rPr lang="en-US" sz="2000" b="1" dirty="0"/>
              <a:t>=</a:t>
            </a:r>
          </a:p>
          <a:p>
            <a:endParaRPr lang="en-US" sz="800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More Americans in crisis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Deteriorating mental health, particularly among certain populations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More substance use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Higher rates of drug overdoses</a:t>
            </a:r>
          </a:p>
        </p:txBody>
      </p:sp>
    </p:spTree>
    <p:extLst>
      <p:ext uri="{BB962C8B-B14F-4D97-AF65-F5344CB8AC3E}">
        <p14:creationId xmlns:p14="http://schemas.microsoft.com/office/powerpoint/2010/main" val="49794592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B3B3-664F-664E-975D-9CBAB774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574985"/>
            <a:ext cx="9567096" cy="560133"/>
          </a:xfrm>
        </p:spPr>
        <p:txBody>
          <a:bodyPr>
            <a:noAutofit/>
          </a:bodyPr>
          <a:lstStyle/>
          <a:p>
            <a:r>
              <a:rPr lang="en-US" sz="2800" dirty="0"/>
              <a:t>2019 Trends and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2E28F-04B1-5749-81B7-B010FEA80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073" y="1135118"/>
            <a:ext cx="3433469" cy="477992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endParaRPr lang="en-US" sz="8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/>
              <a:t>Continued increase in combined ADS, alcohol, and drug deaths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8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/>
              <a:t>Decline in suicide rate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8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/>
              <a:t>Divergence in drug mortality trends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E4B97-E533-3B4B-8207-BB3D09A116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759" y="1135118"/>
            <a:ext cx="5472654" cy="45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3225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4BBF59-DBD2-DB4F-9811-FD207CEA76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984" y="2007336"/>
            <a:ext cx="4650342" cy="3103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256BB-722C-5C41-944E-5F4A9EAE7A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71" y="1959579"/>
            <a:ext cx="4561913" cy="3150773"/>
          </a:xfrm>
          <a:prstGeom prst="rect">
            <a:avLst/>
          </a:prstGeom>
        </p:spPr>
      </p:pic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xfrm>
            <a:off x="755071" y="574985"/>
            <a:ext cx="9698983" cy="56013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621791">
              <a:defRPr sz="2720"/>
            </a:pPr>
            <a:r>
              <a:rPr lang="en-US" sz="2800" dirty="0"/>
              <a:t>State Trends</a:t>
            </a:r>
            <a:endParaRPr sz="2800" dirty="0"/>
          </a:p>
        </p:txBody>
      </p:sp>
      <p:sp>
        <p:nvSpPr>
          <p:cNvPr id="152" name="Text Placeholder 3"/>
          <p:cNvSpPr>
            <a:spLocks noGrp="1"/>
          </p:cNvSpPr>
          <p:nvPr>
            <p:ph type="body" idx="21"/>
          </p:nvPr>
        </p:nvSpPr>
        <p:spPr>
          <a:xfrm>
            <a:off x="755071" y="1402980"/>
            <a:ext cx="9601502" cy="56013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SzTx/>
              <a:buNone/>
              <a:defRPr sz="2400">
                <a:solidFill>
                  <a:srgbClr val="6671B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sz="2400" dirty="0"/>
              <a:t>Age-Adjusted Rate of Deaths from Alcohol, Drugs, and Suicide (per 100,000)</a:t>
            </a:r>
            <a:endParaRPr sz="24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3D36B0A-200B-2846-9D0D-A11D299DFA31}"/>
              </a:ext>
            </a:extLst>
          </p:cNvPr>
          <p:cNvSpPr txBox="1">
            <a:spLocks/>
          </p:cNvSpPr>
          <p:nvPr/>
        </p:nvSpPr>
        <p:spPr>
          <a:xfrm>
            <a:off x="2298263" y="5007346"/>
            <a:ext cx="798745" cy="56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SzTx/>
              <a:buFont typeface="Arial"/>
              <a:buNone/>
              <a:defRPr sz="2400">
                <a:solidFill>
                  <a:srgbClr val="6671B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sz="2400" dirty="0">
                <a:solidFill>
                  <a:srgbClr val="6671B5"/>
                </a:solidFill>
                <a:latin typeface="Avenir Medium"/>
                <a:ea typeface="Avenir Medium"/>
                <a:cs typeface="Avenir Medium"/>
                <a:sym typeface="Avenir Medium"/>
              </a:rPr>
              <a:t>2009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BD3C64E-9E52-7A4C-87CD-06FEB0E28E03}"/>
              </a:ext>
            </a:extLst>
          </p:cNvPr>
          <p:cNvSpPr txBox="1">
            <a:spLocks/>
          </p:cNvSpPr>
          <p:nvPr/>
        </p:nvSpPr>
        <p:spPr>
          <a:xfrm>
            <a:off x="7156133" y="5007346"/>
            <a:ext cx="798745" cy="447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SzTx/>
              <a:buFont typeface="Arial"/>
              <a:buNone/>
              <a:defRPr sz="2400">
                <a:solidFill>
                  <a:srgbClr val="6671B5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sz="2400" dirty="0">
                <a:solidFill>
                  <a:srgbClr val="6671B5"/>
                </a:solidFill>
                <a:latin typeface="Avenir Medium"/>
                <a:ea typeface="Avenir Medium"/>
                <a:cs typeface="Avenir Medium"/>
                <a:sym typeface="Avenir Medium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5820750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9B749-D549-C846-A12A-56AD0DAE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574985"/>
            <a:ext cx="9584681" cy="560133"/>
          </a:xfrm>
        </p:spPr>
        <p:txBody>
          <a:bodyPr>
            <a:noAutofit/>
          </a:bodyPr>
          <a:lstStyle/>
          <a:p>
            <a:r>
              <a:rPr lang="en-US" sz="2800" dirty="0"/>
              <a:t>Solutions and Recommendations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B6643-8C76-A141-BE7A-FB81E575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073" y="1135118"/>
            <a:ext cx="9584681" cy="5147897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b="1" dirty="0"/>
              <a:t>Invest in Prevention and Conditions that Promote Health</a:t>
            </a:r>
          </a:p>
          <a:p>
            <a:pPr marL="342900" lvl="1" indent="-342900">
              <a:buFont typeface="Wingdings" pitchFamily="2" charset="2"/>
              <a:buChar char="ü"/>
            </a:pPr>
            <a:r>
              <a:rPr lang="en-US" sz="1600" dirty="0"/>
              <a:t>Reduce traumatic experiences, and promote resilience in children, families, and communities.</a:t>
            </a:r>
          </a:p>
          <a:p>
            <a:pPr marL="342900" lvl="1" indent="-342900">
              <a:buFont typeface="Wingdings" pitchFamily="2" charset="2"/>
              <a:buChar char="ü"/>
            </a:pPr>
            <a:r>
              <a:rPr lang="en-US" sz="1600" dirty="0"/>
              <a:t>Limit access to lethal means of suicide, including drugs and firearms.</a:t>
            </a:r>
          </a:p>
          <a:p>
            <a:pPr marL="342900" lvl="1" indent="-342900">
              <a:buFont typeface="Wingdings" pitchFamily="2" charset="2"/>
              <a:buChar char="ü"/>
            </a:pPr>
            <a:endParaRPr lang="en-US" sz="8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/>
              <a:t>Address the Worsening Drug Use and Overdose Crisis </a:t>
            </a:r>
          </a:p>
          <a:p>
            <a:pPr marL="342900" lvl="1" indent="-342900">
              <a:buFont typeface="Wingdings" pitchFamily="2" charset="2"/>
              <a:buChar char="ü"/>
            </a:pPr>
            <a:r>
              <a:rPr lang="en-US" sz="1600" dirty="0"/>
              <a:t>Implement policies targeting psychostimulant use.</a:t>
            </a:r>
          </a:p>
          <a:p>
            <a:pPr marL="342900" lvl="1" indent="-342900">
              <a:buFont typeface="Wingdings" pitchFamily="2" charset="2"/>
              <a:buChar char="ü"/>
            </a:pPr>
            <a:r>
              <a:rPr lang="en-US" sz="1600" dirty="0"/>
              <a:t>Continue pandemic-related enhanced flexibilities related substance-use treatment.</a:t>
            </a:r>
          </a:p>
          <a:p>
            <a:pPr lvl="1" indent="0"/>
            <a:endParaRPr lang="en-US" sz="8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/>
              <a:t>Transform Mental Health and Substance Use Prevention </a:t>
            </a:r>
            <a:r>
              <a:rPr lang="en-US" b="1"/>
              <a:t>and Treatment Systems</a:t>
            </a:r>
            <a:endParaRPr lang="en-US" b="1" dirty="0"/>
          </a:p>
          <a:p>
            <a:pPr marL="342900" lvl="1" indent="-342900">
              <a:buFont typeface="Wingdings" pitchFamily="2" charset="2"/>
              <a:buChar char="ü"/>
            </a:pPr>
            <a:r>
              <a:rPr lang="en-US" sz="1600" dirty="0"/>
              <a:t>Improve data accuracy, completeness, and timeliness through innovation and additional funding.</a:t>
            </a:r>
          </a:p>
          <a:p>
            <a:pPr marL="342900" lvl="1" indent="-342900">
              <a:buFont typeface="Wingdings" pitchFamily="2" charset="2"/>
              <a:buChar char="ü"/>
            </a:pPr>
            <a:r>
              <a:rPr lang="en-US" sz="1600" dirty="0"/>
              <a:t>Build community capacity for early identification and intervention for individuals with mental health needs.</a:t>
            </a:r>
          </a:p>
        </p:txBody>
      </p:sp>
    </p:spTree>
    <p:extLst>
      <p:ext uri="{BB962C8B-B14F-4D97-AF65-F5344CB8AC3E}">
        <p14:creationId xmlns:p14="http://schemas.microsoft.com/office/powerpoint/2010/main" val="2482135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BeWell Archives · Well Being Trust">
            <a:extLst>
              <a:ext uri="{FF2B5EF4-FFF2-40B4-BE49-F238E27FC236}">
                <a16:creationId xmlns:a16="http://schemas.microsoft.com/office/drawing/2014/main" id="{A82F5555-82B8-F843-84F5-D78EEF6C5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4340" y="3429000"/>
            <a:ext cx="4423462" cy="180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74BB30-DDD1-D145-B44F-C1A85C4E3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1667863"/>
            <a:ext cx="5502342" cy="10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282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218</Words>
  <Application>Microsoft Office PowerPoint</Application>
  <PresentationFormat>Widescreen</PresentationFormat>
  <Paragraphs>32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Arial Black</vt:lpstr>
      <vt:lpstr>Avenir Black</vt:lpstr>
      <vt:lpstr>Avenir Light</vt:lpstr>
      <vt:lpstr>Avenir Medium</vt:lpstr>
      <vt:lpstr>Calibri</vt:lpstr>
      <vt:lpstr>Calibri Light</vt:lpstr>
      <vt:lpstr>Wingdings</vt:lpstr>
      <vt:lpstr>Office Theme</vt:lpstr>
      <vt:lpstr>Pain in the Nation: Alcohol, Drug, and Suicide Epidemics Special Feature: COVID-19 and Trauma </vt:lpstr>
      <vt:lpstr>COVID-19 and Trauma</vt:lpstr>
      <vt:lpstr>2019 Trends and Takeaways</vt:lpstr>
      <vt:lpstr>State Trends</vt:lpstr>
      <vt:lpstr>Solutions and 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Godlasky</dc:creator>
  <cp:lastModifiedBy>Tamara Coombs</cp:lastModifiedBy>
  <cp:revision>59</cp:revision>
  <dcterms:modified xsi:type="dcterms:W3CDTF">2021-05-18T13:22:49Z</dcterms:modified>
</cp:coreProperties>
</file>